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60" r:id="rId3"/>
    <p:sldId id="261" r:id="rId4"/>
    <p:sldId id="262" r:id="rId5"/>
    <p:sldId id="263" r:id="rId6"/>
    <p:sldId id="264" r:id="rId7"/>
    <p:sldId id="265" r:id="rId8"/>
    <p:sldId id="269" r:id="rId9"/>
    <p:sldId id="257" r:id="rId10"/>
    <p:sldId id="259" r:id="rId11"/>
    <p:sldId id="258" r:id="rId12"/>
    <p:sldId id="266"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39" autoAdjust="0"/>
    <p:restoredTop sz="94660"/>
  </p:normalViewPr>
  <p:slideViewPr>
    <p:cSldViewPr>
      <p:cViewPr varScale="1">
        <p:scale>
          <a:sx n="110" d="100"/>
          <a:sy n="110" d="100"/>
        </p:scale>
        <p:origin x="-18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4061E-A267-4D0A-B1D7-C3A966C0BD97}" type="datetimeFigureOut">
              <a:rPr lang="it-IT" smtClean="0"/>
              <a:pPr/>
              <a:t>03/02/2017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7BC8B0-C00F-488C-898F-123CAF5EB9F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it-IT" sz="1200" dirty="0" smtClean="0"/>
              <a:t>Fonte: http://www.repubblica.it/2007/11/sezioni/cronaca/tifosi-morto/</a:t>
            </a:r>
            <a:r>
              <a:rPr lang="it-IT" sz="1200" dirty="0" err="1" smtClean="0"/>
              <a:t>tifosi-morto</a:t>
            </a:r>
            <a:r>
              <a:rPr lang="it-IT" sz="1200" dirty="0" smtClean="0"/>
              <a:t>/</a:t>
            </a:r>
            <a:r>
              <a:rPr lang="it-IT" sz="1200" dirty="0" err="1" smtClean="0"/>
              <a:t>tifosi-morto.html</a:t>
            </a:r>
            <a:endParaRPr lang="it-IT"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Immagine: http://www.blitzquotidiano.it/sport/</a:t>
            </a:r>
            <a:r>
              <a:rPr lang="it-IT" sz="1200" dirty="0" err="1" smtClean="0"/>
              <a:t>lazio-sport</a:t>
            </a:r>
            <a:r>
              <a:rPr lang="it-IT" sz="1200" dirty="0" smtClean="0"/>
              <a:t>/gabriele-sandri-nove-anni-fa-la-morte-il-ricordo-del-fratello-cristiano-2585037/</a:t>
            </a:r>
          </a:p>
        </p:txBody>
      </p:sp>
      <p:sp>
        <p:nvSpPr>
          <p:cNvPr id="4" name="Segnaposto numero diapositiva 3"/>
          <p:cNvSpPr>
            <a:spLocks noGrp="1"/>
          </p:cNvSpPr>
          <p:nvPr>
            <p:ph type="sldNum" sz="quarter" idx="10"/>
          </p:nvPr>
        </p:nvSpPr>
        <p:spPr/>
        <p:txBody>
          <a:bodyPr/>
          <a:lstStyle/>
          <a:p>
            <a:fld id="{D67BC8B0-C00F-488C-898F-123CAF5EB9FF}" type="slidenum">
              <a:rPr lang="it-IT" smtClean="0"/>
              <a:pPr/>
              <a:t>10</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Fonte: </a:t>
            </a:r>
            <a:r>
              <a:rPr lang="it-IT" dirty="0" err="1" smtClean="0"/>
              <a:t>it.wikipedia.org</a:t>
            </a:r>
            <a:r>
              <a:rPr lang="it-IT" dirty="0" smtClean="0"/>
              <a:t>/</a:t>
            </a:r>
            <a:r>
              <a:rPr lang="it-IT" dirty="0" err="1" smtClean="0"/>
              <a:t>wiki</a:t>
            </a:r>
            <a:r>
              <a:rPr lang="it-IT" dirty="0" smtClean="0"/>
              <a:t>/</a:t>
            </a:r>
            <a:r>
              <a:rPr lang="it-IT" dirty="0" err="1" smtClean="0"/>
              <a:t>Filippo_Raciti</a:t>
            </a:r>
            <a:endParaRPr lang="it-IT" dirty="0" smtClean="0"/>
          </a:p>
          <a:p>
            <a:r>
              <a:rPr lang="it-IT" dirty="0" smtClean="0"/>
              <a:t>Fonte: </a:t>
            </a:r>
            <a:r>
              <a:rPr lang="it-IT" dirty="0" err="1" smtClean="0"/>
              <a:t>ww.lastampa.it</a:t>
            </a:r>
            <a:r>
              <a:rPr lang="it-IT" dirty="0" smtClean="0"/>
              <a:t>/2007/02/07/</a:t>
            </a:r>
            <a:r>
              <a:rPr lang="it-IT" dirty="0" err="1" smtClean="0"/>
              <a:t>italia</a:t>
            </a:r>
            <a:r>
              <a:rPr lang="it-IT" dirty="0" smtClean="0"/>
              <a:t>/cronache/lispettore-capo-ucciso-con-il-lavabo-dei-bagni-F2wB5n6DDEt2i5V5qmz4gI/</a:t>
            </a:r>
            <a:r>
              <a:rPr lang="it-IT" dirty="0" err="1" smtClean="0"/>
              <a:t>pagina.html</a:t>
            </a:r>
            <a:endParaRPr lang="it-IT" dirty="0" smtClean="0"/>
          </a:p>
        </p:txBody>
      </p:sp>
      <p:sp>
        <p:nvSpPr>
          <p:cNvPr id="4" name="Segnaposto numero diapositiva 3"/>
          <p:cNvSpPr>
            <a:spLocks noGrp="1"/>
          </p:cNvSpPr>
          <p:nvPr>
            <p:ph type="sldNum" sz="quarter" idx="10"/>
          </p:nvPr>
        </p:nvSpPr>
        <p:spPr/>
        <p:txBody>
          <a:bodyPr/>
          <a:lstStyle/>
          <a:p>
            <a:fld id="{D67BC8B0-C00F-488C-898F-123CAF5EB9FF}"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D64FE77E-8C8C-40B7-961E-36D784621571}" type="datetime1">
              <a:rPr lang="it-IT" smtClean="0"/>
              <a:pPr/>
              <a:t>03/02/2017</a:t>
            </a:fld>
            <a:endParaRPr lang="it-IT"/>
          </a:p>
        </p:txBody>
      </p:sp>
      <p:sp>
        <p:nvSpPr>
          <p:cNvPr id="16" name="Segnaposto numero diapositiva 15"/>
          <p:cNvSpPr>
            <a:spLocks noGrp="1"/>
          </p:cNvSpPr>
          <p:nvPr>
            <p:ph type="sldNum" sz="quarter" idx="11"/>
          </p:nvPr>
        </p:nvSpPr>
        <p:spPr/>
        <p:txBody>
          <a:bodyPr/>
          <a:lstStyle/>
          <a:p>
            <a:fld id="{0EFBB5B6-C2B8-48F5-BF5E-7CEEFDE96EDA}" type="slidenum">
              <a:rPr lang="it-IT" smtClean="0"/>
              <a:pPr/>
              <a:t>‹N›</a:t>
            </a:fld>
            <a:endParaRPr lang="it-IT"/>
          </a:p>
        </p:txBody>
      </p:sp>
      <p:sp>
        <p:nvSpPr>
          <p:cNvPr id="17" name="Segnaposto piè di pagina 16"/>
          <p:cNvSpPr>
            <a:spLocks noGrp="1"/>
          </p:cNvSpPr>
          <p:nvPr>
            <p:ph type="ftr" sz="quarter" idx="12"/>
          </p:nvPr>
        </p:nvSpPr>
        <p:spPr/>
        <p:txBody>
          <a:bodyPr/>
          <a:lstStyle/>
          <a:p>
            <a:r>
              <a:rPr lang="it-IT" smtClean="0"/>
              <a:t>Romina Talebi H, Matteo Rampone</a:t>
            </a:r>
            <a:endParaRPr lang="it-IT"/>
          </a:p>
        </p:txBody>
      </p:sp>
    </p:spTree>
  </p:cSld>
  <p:clrMapOvr>
    <a:masterClrMapping/>
  </p:clrMapOvr>
  <p:transition advClick="0" advTm="12000">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039F539-10AB-4387-B4B2-386469B95635}" type="datetime1">
              <a:rPr lang="it-IT" smtClean="0"/>
              <a:pPr/>
              <a:t>03/02/2017</a:t>
            </a:fld>
            <a:endParaRPr lang="it-IT"/>
          </a:p>
        </p:txBody>
      </p:sp>
      <p:sp>
        <p:nvSpPr>
          <p:cNvPr id="5" name="Segnaposto piè di pagina 4"/>
          <p:cNvSpPr>
            <a:spLocks noGrp="1"/>
          </p:cNvSpPr>
          <p:nvPr>
            <p:ph type="ftr" sz="quarter" idx="11"/>
          </p:nvPr>
        </p:nvSpPr>
        <p:spPr/>
        <p:txBody>
          <a:bodyPr/>
          <a:lstStyle/>
          <a:p>
            <a:r>
              <a:rPr lang="it-IT" smtClean="0"/>
              <a:t>Romina Talebi H, Matteo Rampone</a:t>
            </a:r>
            <a:endParaRPr lang="it-IT"/>
          </a:p>
        </p:txBody>
      </p:sp>
      <p:sp>
        <p:nvSpPr>
          <p:cNvPr id="6" name="Segnaposto numero diapositiva 5"/>
          <p:cNvSpPr>
            <a:spLocks noGrp="1"/>
          </p:cNvSpPr>
          <p:nvPr>
            <p:ph type="sldNum" sz="quarter" idx="12"/>
          </p:nvPr>
        </p:nvSpPr>
        <p:spPr/>
        <p:txBody>
          <a:bodyPr/>
          <a:lstStyle/>
          <a:p>
            <a:fld id="{0EFBB5B6-C2B8-48F5-BF5E-7CEEFDE96EDA}" type="slidenum">
              <a:rPr lang="it-IT" smtClean="0"/>
              <a:pPr/>
              <a:t>‹N›</a:t>
            </a:fld>
            <a:endParaRPr lang="it-IT"/>
          </a:p>
        </p:txBody>
      </p:sp>
    </p:spTree>
  </p:cSld>
  <p:clrMapOvr>
    <a:masterClrMapping/>
  </p:clrMapOvr>
  <p:transition advClick="0" advTm="12000">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F471EC5-19A8-4522-9337-C7CAF5BBC52B}" type="datetime1">
              <a:rPr lang="it-IT" smtClean="0"/>
              <a:pPr/>
              <a:t>03/02/2017</a:t>
            </a:fld>
            <a:endParaRPr lang="it-IT"/>
          </a:p>
        </p:txBody>
      </p:sp>
      <p:sp>
        <p:nvSpPr>
          <p:cNvPr id="5" name="Segnaposto piè di pagina 4"/>
          <p:cNvSpPr>
            <a:spLocks noGrp="1"/>
          </p:cNvSpPr>
          <p:nvPr>
            <p:ph type="ftr" sz="quarter" idx="11"/>
          </p:nvPr>
        </p:nvSpPr>
        <p:spPr/>
        <p:txBody>
          <a:bodyPr/>
          <a:lstStyle/>
          <a:p>
            <a:r>
              <a:rPr lang="it-IT" smtClean="0"/>
              <a:t>Romina Talebi H, Matteo Rampone</a:t>
            </a:r>
            <a:endParaRPr lang="it-IT"/>
          </a:p>
        </p:txBody>
      </p:sp>
      <p:sp>
        <p:nvSpPr>
          <p:cNvPr id="6" name="Segnaposto numero diapositiva 5"/>
          <p:cNvSpPr>
            <a:spLocks noGrp="1"/>
          </p:cNvSpPr>
          <p:nvPr>
            <p:ph type="sldNum" sz="quarter" idx="12"/>
          </p:nvPr>
        </p:nvSpPr>
        <p:spPr/>
        <p:txBody>
          <a:bodyPr/>
          <a:lstStyle/>
          <a:p>
            <a:fld id="{0EFBB5B6-C2B8-48F5-BF5E-7CEEFDE96EDA}" type="slidenum">
              <a:rPr lang="it-IT" smtClean="0"/>
              <a:pPr/>
              <a:t>‹N›</a:t>
            </a:fld>
            <a:endParaRPr lang="it-IT"/>
          </a:p>
        </p:txBody>
      </p:sp>
    </p:spTree>
  </p:cSld>
  <p:clrMapOvr>
    <a:masterClrMapping/>
  </p:clrMapOvr>
  <p:transition advClick="0" advTm="12000">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C5AEB3D6-4DD3-4A64-8CFD-9B2E9A5A2A57}" type="datetime1">
              <a:rPr lang="it-IT" smtClean="0"/>
              <a:pPr/>
              <a:t>03/02/2017</a:t>
            </a:fld>
            <a:endParaRPr lang="it-IT"/>
          </a:p>
        </p:txBody>
      </p:sp>
      <p:sp>
        <p:nvSpPr>
          <p:cNvPr id="15" name="Segnaposto numero diapositiva 14"/>
          <p:cNvSpPr>
            <a:spLocks noGrp="1"/>
          </p:cNvSpPr>
          <p:nvPr>
            <p:ph type="sldNum" sz="quarter" idx="15"/>
          </p:nvPr>
        </p:nvSpPr>
        <p:spPr/>
        <p:txBody>
          <a:bodyPr/>
          <a:lstStyle>
            <a:lvl1pPr algn="ctr">
              <a:defRPr/>
            </a:lvl1pPr>
          </a:lstStyle>
          <a:p>
            <a:fld id="{0EFBB5B6-C2B8-48F5-BF5E-7CEEFDE96EDA}" type="slidenum">
              <a:rPr lang="it-IT" smtClean="0"/>
              <a:pPr/>
              <a:t>‹N›</a:t>
            </a:fld>
            <a:endParaRPr lang="it-IT"/>
          </a:p>
        </p:txBody>
      </p:sp>
      <p:sp>
        <p:nvSpPr>
          <p:cNvPr id="16" name="Segnaposto piè di pagina 15"/>
          <p:cNvSpPr>
            <a:spLocks noGrp="1"/>
          </p:cNvSpPr>
          <p:nvPr>
            <p:ph type="ftr" sz="quarter" idx="16"/>
          </p:nvPr>
        </p:nvSpPr>
        <p:spPr/>
        <p:txBody>
          <a:bodyPr/>
          <a:lstStyle/>
          <a:p>
            <a:r>
              <a:rPr lang="it-IT" smtClean="0"/>
              <a:t>Romina Talebi H, Matteo Rampone</a:t>
            </a:r>
            <a:endParaRPr lang="it-IT"/>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transition advClick="0" advTm="12000">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EC078BF8-89F0-46EC-A334-6E8EF5142D0D}" type="datetime1">
              <a:rPr lang="it-IT" smtClean="0"/>
              <a:pPr/>
              <a:t>03/02/2017</a:t>
            </a:fld>
            <a:endParaRPr lang="it-IT"/>
          </a:p>
        </p:txBody>
      </p:sp>
      <p:sp>
        <p:nvSpPr>
          <p:cNvPr id="5" name="Segnaposto piè di pagina 4"/>
          <p:cNvSpPr>
            <a:spLocks noGrp="1"/>
          </p:cNvSpPr>
          <p:nvPr>
            <p:ph type="ftr" sz="quarter" idx="11"/>
          </p:nvPr>
        </p:nvSpPr>
        <p:spPr/>
        <p:txBody>
          <a:bodyPr/>
          <a:lstStyle/>
          <a:p>
            <a:r>
              <a:rPr lang="it-IT" smtClean="0"/>
              <a:t>Romina Talebi H, Matteo Rampone</a:t>
            </a:r>
            <a:endParaRPr lang="it-IT"/>
          </a:p>
        </p:txBody>
      </p:sp>
      <p:sp>
        <p:nvSpPr>
          <p:cNvPr id="6" name="Segnaposto numero diapositiva 5"/>
          <p:cNvSpPr>
            <a:spLocks noGrp="1"/>
          </p:cNvSpPr>
          <p:nvPr>
            <p:ph type="sldNum" sz="quarter" idx="12"/>
          </p:nvPr>
        </p:nvSpPr>
        <p:spPr/>
        <p:txBody>
          <a:bodyPr/>
          <a:lstStyle/>
          <a:p>
            <a:fld id="{0EFBB5B6-C2B8-48F5-BF5E-7CEEFDE96EDA}" type="slidenum">
              <a:rPr lang="it-IT" smtClean="0"/>
              <a:pPr/>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12000">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B1848C4A-A226-4F66-9865-EA50A66360B4}" type="datetime1">
              <a:rPr lang="it-IT" smtClean="0"/>
              <a:pPr/>
              <a:t>03/02/2017</a:t>
            </a:fld>
            <a:endParaRPr lang="it-IT"/>
          </a:p>
        </p:txBody>
      </p:sp>
      <p:sp>
        <p:nvSpPr>
          <p:cNvPr id="6" name="Segnaposto piè di pagina 5"/>
          <p:cNvSpPr>
            <a:spLocks noGrp="1"/>
          </p:cNvSpPr>
          <p:nvPr>
            <p:ph type="ftr" sz="quarter" idx="11"/>
          </p:nvPr>
        </p:nvSpPr>
        <p:spPr/>
        <p:txBody>
          <a:bodyPr/>
          <a:lstStyle/>
          <a:p>
            <a:r>
              <a:rPr lang="it-IT" smtClean="0"/>
              <a:t>Romina Talebi H, Matteo Rampone</a:t>
            </a:r>
            <a:endParaRPr lang="it-IT"/>
          </a:p>
        </p:txBody>
      </p:sp>
      <p:sp>
        <p:nvSpPr>
          <p:cNvPr id="7" name="Segnaposto numero diapositiva 6"/>
          <p:cNvSpPr>
            <a:spLocks noGrp="1"/>
          </p:cNvSpPr>
          <p:nvPr>
            <p:ph type="sldNum" sz="quarter" idx="12"/>
          </p:nvPr>
        </p:nvSpPr>
        <p:spPr/>
        <p:txBody>
          <a:bodyPr/>
          <a:lstStyle/>
          <a:p>
            <a:fld id="{0EFBB5B6-C2B8-48F5-BF5E-7CEEFDE96EDA}"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advClick="0" advTm="12000">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0EFBB5B6-C2B8-48F5-BF5E-7CEEFDE96EDA}" type="slidenum">
              <a:rPr lang="it-IT" smtClean="0"/>
              <a:pPr/>
              <a:t>‹N›</a:t>
            </a:fld>
            <a:endParaRPr lang="it-IT"/>
          </a:p>
        </p:txBody>
      </p:sp>
      <p:sp>
        <p:nvSpPr>
          <p:cNvPr id="8" name="Segnaposto piè di pagina 7"/>
          <p:cNvSpPr>
            <a:spLocks noGrp="1"/>
          </p:cNvSpPr>
          <p:nvPr>
            <p:ph type="ftr" sz="quarter" idx="11"/>
          </p:nvPr>
        </p:nvSpPr>
        <p:spPr/>
        <p:txBody>
          <a:bodyPr/>
          <a:lstStyle/>
          <a:p>
            <a:r>
              <a:rPr lang="it-IT" smtClean="0"/>
              <a:t>Romina Talebi H, Matteo Rampone</a:t>
            </a:r>
            <a:endParaRPr lang="it-IT"/>
          </a:p>
        </p:txBody>
      </p:sp>
      <p:sp>
        <p:nvSpPr>
          <p:cNvPr id="7" name="Segnaposto data 6"/>
          <p:cNvSpPr>
            <a:spLocks noGrp="1"/>
          </p:cNvSpPr>
          <p:nvPr>
            <p:ph type="dt" sz="half" idx="10"/>
          </p:nvPr>
        </p:nvSpPr>
        <p:spPr/>
        <p:txBody>
          <a:bodyPr/>
          <a:lstStyle/>
          <a:p>
            <a:fld id="{0CCB51B4-2ECD-4EF5-8171-AF6E4D9B5CB8}" type="datetime1">
              <a:rPr lang="it-IT" smtClean="0"/>
              <a:pPr/>
              <a:t>03/02/2017</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12000">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FDDDD411-715A-4E98-B2D7-FBCF35646A5E}" type="datetime1">
              <a:rPr lang="it-IT" smtClean="0"/>
              <a:pPr/>
              <a:t>03/02/2017</a:t>
            </a:fld>
            <a:endParaRPr lang="it-IT"/>
          </a:p>
        </p:txBody>
      </p:sp>
      <p:sp>
        <p:nvSpPr>
          <p:cNvPr id="4" name="Segnaposto piè di pagina 3"/>
          <p:cNvSpPr>
            <a:spLocks noGrp="1"/>
          </p:cNvSpPr>
          <p:nvPr>
            <p:ph type="ftr" sz="quarter" idx="11"/>
          </p:nvPr>
        </p:nvSpPr>
        <p:spPr/>
        <p:txBody>
          <a:bodyPr/>
          <a:lstStyle/>
          <a:p>
            <a:r>
              <a:rPr lang="it-IT" smtClean="0"/>
              <a:t>Romina Talebi H, Matteo Rampone</a:t>
            </a:r>
            <a:endParaRPr lang="it-IT"/>
          </a:p>
        </p:txBody>
      </p:sp>
      <p:sp>
        <p:nvSpPr>
          <p:cNvPr id="5" name="Segnaposto numero diapositiva 4"/>
          <p:cNvSpPr>
            <a:spLocks noGrp="1"/>
          </p:cNvSpPr>
          <p:nvPr>
            <p:ph type="sldNum" sz="quarter" idx="12"/>
          </p:nvPr>
        </p:nvSpPr>
        <p:spPr/>
        <p:txBody>
          <a:bodyPr/>
          <a:lstStyle/>
          <a:p>
            <a:fld id="{0EFBB5B6-C2B8-48F5-BF5E-7CEEFDE96EDA}"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transition advClick="0" advTm="12000">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1066B9-E389-4751-86E7-D9E73A662D98}" type="datetime1">
              <a:rPr lang="it-IT" smtClean="0"/>
              <a:pPr/>
              <a:t>03/02/2017</a:t>
            </a:fld>
            <a:endParaRPr lang="it-IT"/>
          </a:p>
        </p:txBody>
      </p:sp>
      <p:sp>
        <p:nvSpPr>
          <p:cNvPr id="3" name="Segnaposto piè di pagina 2"/>
          <p:cNvSpPr>
            <a:spLocks noGrp="1"/>
          </p:cNvSpPr>
          <p:nvPr>
            <p:ph type="ftr" sz="quarter" idx="11"/>
          </p:nvPr>
        </p:nvSpPr>
        <p:spPr/>
        <p:txBody>
          <a:bodyPr/>
          <a:lstStyle/>
          <a:p>
            <a:r>
              <a:rPr lang="it-IT" smtClean="0"/>
              <a:t>Romina Talebi H, Matteo Rampone</a:t>
            </a:r>
            <a:endParaRPr lang="it-IT"/>
          </a:p>
        </p:txBody>
      </p:sp>
      <p:sp>
        <p:nvSpPr>
          <p:cNvPr id="4" name="Segnaposto numero diapositiva 3"/>
          <p:cNvSpPr>
            <a:spLocks noGrp="1"/>
          </p:cNvSpPr>
          <p:nvPr>
            <p:ph type="sldNum" sz="quarter" idx="12"/>
          </p:nvPr>
        </p:nvSpPr>
        <p:spPr/>
        <p:txBody>
          <a:bodyPr/>
          <a:lstStyle/>
          <a:p>
            <a:fld id="{0EFBB5B6-C2B8-48F5-BF5E-7CEEFDE96EDA}" type="slidenum">
              <a:rPr lang="it-IT" smtClean="0"/>
              <a:pPr/>
              <a:t>‹N›</a:t>
            </a:fld>
            <a:endParaRPr lang="it-IT"/>
          </a:p>
        </p:txBody>
      </p:sp>
    </p:spTree>
  </p:cSld>
  <p:clrMapOvr>
    <a:masterClrMapping/>
  </p:clrMapOvr>
  <p:transition advClick="0" advTm="12000">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A77D279A-095C-4120-9B2B-080D8D52CA07}" type="datetime1">
              <a:rPr lang="it-IT" smtClean="0"/>
              <a:pPr/>
              <a:t>03/02/2017</a:t>
            </a:fld>
            <a:endParaRPr lang="it-IT"/>
          </a:p>
        </p:txBody>
      </p:sp>
      <p:sp>
        <p:nvSpPr>
          <p:cNvPr id="9" name="Segnaposto numero diapositiva 8"/>
          <p:cNvSpPr>
            <a:spLocks noGrp="1"/>
          </p:cNvSpPr>
          <p:nvPr>
            <p:ph type="sldNum" sz="quarter" idx="15"/>
          </p:nvPr>
        </p:nvSpPr>
        <p:spPr/>
        <p:txBody>
          <a:bodyPr/>
          <a:lstStyle/>
          <a:p>
            <a:fld id="{0EFBB5B6-C2B8-48F5-BF5E-7CEEFDE96EDA}" type="slidenum">
              <a:rPr lang="it-IT" smtClean="0"/>
              <a:pPr/>
              <a:t>‹N›</a:t>
            </a:fld>
            <a:endParaRPr lang="it-IT"/>
          </a:p>
        </p:txBody>
      </p:sp>
      <p:sp>
        <p:nvSpPr>
          <p:cNvPr id="10" name="Segnaposto piè di pagina 9"/>
          <p:cNvSpPr>
            <a:spLocks noGrp="1"/>
          </p:cNvSpPr>
          <p:nvPr>
            <p:ph type="ftr" sz="quarter" idx="16"/>
          </p:nvPr>
        </p:nvSpPr>
        <p:spPr/>
        <p:txBody>
          <a:bodyPr/>
          <a:lstStyle/>
          <a:p>
            <a:r>
              <a:rPr lang="it-IT" smtClean="0"/>
              <a:t>Romina Talebi H, Matteo Rampone</a:t>
            </a:r>
            <a:endParaRPr lang="it-IT"/>
          </a:p>
        </p:txBody>
      </p:sp>
    </p:spTree>
  </p:cSld>
  <p:clrMapOvr>
    <a:masterClrMapping/>
  </p:clrMapOvr>
  <p:transition advClick="0" advTm="12000">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0A7721B8-0549-4191-BB26-39080378A773}" type="datetime1">
              <a:rPr lang="it-IT" smtClean="0"/>
              <a:pPr/>
              <a:t>03/02/2017</a:t>
            </a:fld>
            <a:endParaRPr lang="it-IT"/>
          </a:p>
        </p:txBody>
      </p:sp>
      <p:sp>
        <p:nvSpPr>
          <p:cNvPr id="9" name="Segnaposto numero diapositiva 8"/>
          <p:cNvSpPr>
            <a:spLocks noGrp="1"/>
          </p:cNvSpPr>
          <p:nvPr>
            <p:ph type="sldNum" sz="quarter" idx="11"/>
          </p:nvPr>
        </p:nvSpPr>
        <p:spPr/>
        <p:txBody>
          <a:bodyPr/>
          <a:lstStyle/>
          <a:p>
            <a:fld id="{0EFBB5B6-C2B8-48F5-BF5E-7CEEFDE96EDA}" type="slidenum">
              <a:rPr lang="it-IT" smtClean="0"/>
              <a:pPr/>
              <a:t>‹N›</a:t>
            </a:fld>
            <a:endParaRPr lang="it-IT"/>
          </a:p>
        </p:txBody>
      </p:sp>
      <p:sp>
        <p:nvSpPr>
          <p:cNvPr id="10" name="Segnaposto piè di pagina 9"/>
          <p:cNvSpPr>
            <a:spLocks noGrp="1"/>
          </p:cNvSpPr>
          <p:nvPr>
            <p:ph type="ftr" sz="quarter" idx="12"/>
          </p:nvPr>
        </p:nvSpPr>
        <p:spPr/>
        <p:txBody>
          <a:bodyPr/>
          <a:lstStyle/>
          <a:p>
            <a:r>
              <a:rPr lang="it-IT" smtClean="0"/>
              <a:t>Romina Talebi H, Matteo Rampone</a:t>
            </a:r>
            <a:endParaRPr lang="it-IT"/>
          </a:p>
        </p:txBody>
      </p:sp>
    </p:spTree>
  </p:cSld>
  <p:clrMapOvr>
    <a:masterClrMapping/>
  </p:clrMapOvr>
  <p:transition advClick="0" advTm="12000">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B6962D1-0D39-47AC-B304-365077B7241E}" type="datetime1">
              <a:rPr lang="it-IT" smtClean="0"/>
              <a:pPr/>
              <a:t>03/02/2017</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it-IT" smtClean="0"/>
              <a:t>Romina Talebi H, Matteo Rampone</a:t>
            </a:r>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EFBB5B6-C2B8-48F5-BF5E-7CEEFDE96EDA}" type="slidenum">
              <a:rPr lang="it-IT" smtClean="0"/>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advClick="0" advTm="12000">
    <p:pull dir="r"/>
  </p:transition>
  <p:hf sldNum="0"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r>
              <a:rPr lang="it-IT" dirty="0" smtClean="0"/>
              <a:t>Quando il piacere diventa pericolo</a:t>
            </a:r>
            <a:endParaRPr lang="it-IT" dirty="0"/>
          </a:p>
        </p:txBody>
      </p:sp>
      <p:sp>
        <p:nvSpPr>
          <p:cNvPr id="2" name="Titolo 1"/>
          <p:cNvSpPr>
            <a:spLocks noGrp="1"/>
          </p:cNvSpPr>
          <p:nvPr>
            <p:ph type="ctrTitle"/>
          </p:nvPr>
        </p:nvSpPr>
        <p:spPr/>
        <p:txBody>
          <a:bodyPr/>
          <a:lstStyle/>
          <a:p>
            <a:r>
              <a:rPr lang="it-IT" dirty="0" smtClean="0"/>
              <a:t>Gli Stadi</a:t>
            </a:r>
            <a:endParaRPr lang="it-IT" dirty="0"/>
          </a:p>
        </p:txBody>
      </p:sp>
      <p:sp>
        <p:nvSpPr>
          <p:cNvPr id="4" name="Segnaposto piè di pagina 3"/>
          <p:cNvSpPr>
            <a:spLocks noGrp="1"/>
          </p:cNvSpPr>
          <p:nvPr>
            <p:ph type="ftr" sz="quarter" idx="12"/>
          </p:nvPr>
        </p:nvSpPr>
        <p:spPr/>
        <p:txBody>
          <a:bodyPr/>
          <a:lstStyle/>
          <a:p>
            <a:r>
              <a:rPr lang="it-IT" dirty="0" smtClean="0"/>
              <a:t>Romina </a:t>
            </a:r>
            <a:r>
              <a:rPr lang="it-IT" dirty="0" err="1" smtClean="0"/>
              <a:t>Talebi</a:t>
            </a:r>
            <a:r>
              <a:rPr lang="it-IT" dirty="0" smtClean="0"/>
              <a:t>, Matteo Rampone</a:t>
            </a:r>
            <a:endParaRPr lang="it-IT" dirty="0"/>
          </a:p>
        </p:txBody>
      </p:sp>
      <p:sp>
        <p:nvSpPr>
          <p:cNvPr id="5" name="Rettangolo 4"/>
          <p:cNvSpPr/>
          <p:nvPr/>
        </p:nvSpPr>
        <p:spPr>
          <a:xfrm>
            <a:off x="5580112" y="476672"/>
            <a:ext cx="3275856" cy="646331"/>
          </a:xfrm>
          <a:prstGeom prst="rect">
            <a:avLst/>
          </a:prstGeom>
        </p:spPr>
        <p:txBody>
          <a:bodyPr wrap="square">
            <a:spAutoFit/>
          </a:bodyPr>
          <a:lstStyle/>
          <a:p>
            <a:pPr algn="r"/>
            <a:r>
              <a:rPr lang="it-IT" dirty="0" smtClean="0"/>
              <a:t>Liceo Scientifico Antonelli Novara</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chemeClr val="accent2">
                    <a:lumMod val="60000"/>
                    <a:lumOff val="40000"/>
                  </a:schemeClr>
                </a:solidFill>
              </a:rPr>
              <a:t>LA TRAGEDIA DELL’</a:t>
            </a:r>
            <a:br>
              <a:rPr lang="it-IT" dirty="0" smtClean="0">
                <a:solidFill>
                  <a:schemeClr val="accent2">
                    <a:lumMod val="60000"/>
                    <a:lumOff val="40000"/>
                  </a:schemeClr>
                </a:solidFill>
              </a:rPr>
            </a:br>
            <a:r>
              <a:rPr lang="it-IT" dirty="0" smtClean="0">
                <a:solidFill>
                  <a:schemeClr val="accent2">
                    <a:lumMod val="60000"/>
                    <a:lumOff val="40000"/>
                  </a:schemeClr>
                </a:solidFill>
              </a:rPr>
              <a:t>11 NOVEMBRE 2007</a:t>
            </a:r>
            <a:endParaRPr lang="it-IT" dirty="0">
              <a:solidFill>
                <a:schemeClr val="accent2">
                  <a:lumMod val="60000"/>
                  <a:lumOff val="40000"/>
                </a:schemeClr>
              </a:solidFill>
            </a:endParaRPr>
          </a:p>
        </p:txBody>
      </p:sp>
      <p:pic>
        <p:nvPicPr>
          <p:cNvPr id="8" name="Segnaposto immagine 7" descr="gabriele-sandri.jpg"/>
          <p:cNvPicPr>
            <a:picLocks noGrp="1" noChangeAspect="1"/>
          </p:cNvPicPr>
          <p:nvPr>
            <p:ph type="pic" idx="1"/>
          </p:nvPr>
        </p:nvPicPr>
        <p:blipFill>
          <a:blip r:embed="rId3" cstate="print"/>
          <a:srcRect l="9418" r="9418"/>
          <a:stretch>
            <a:fillRect/>
          </a:stretch>
        </p:blipFill>
        <p:spPr/>
      </p:pic>
      <p:sp>
        <p:nvSpPr>
          <p:cNvPr id="4" name="Segnaposto testo 3"/>
          <p:cNvSpPr>
            <a:spLocks noGrp="1"/>
          </p:cNvSpPr>
          <p:nvPr>
            <p:ph type="body" sz="half" idx="2"/>
          </p:nvPr>
        </p:nvSpPr>
        <p:spPr>
          <a:xfrm>
            <a:off x="6629400" y="1600200"/>
            <a:ext cx="2057400" cy="4257692"/>
          </a:xfrm>
        </p:spPr>
        <p:txBody>
          <a:bodyPr>
            <a:noAutofit/>
          </a:bodyPr>
          <a:lstStyle/>
          <a:p>
            <a:pPr algn="just">
              <a:buFont typeface="Arial" pitchFamily="34" charset="0"/>
              <a:buChar char="•"/>
            </a:pPr>
            <a:r>
              <a:rPr lang="it-IT" sz="1300" dirty="0" smtClean="0"/>
              <a:t>Gabriele </a:t>
            </a:r>
            <a:r>
              <a:rPr lang="it-IT" sz="1300" dirty="0" err="1" smtClean="0"/>
              <a:t>Sandri</a:t>
            </a:r>
            <a:r>
              <a:rPr lang="it-IT" sz="1300" dirty="0" smtClean="0"/>
              <a:t> (28 anni)</a:t>
            </a:r>
          </a:p>
          <a:p>
            <a:pPr algn="just">
              <a:buFont typeface="Arial" pitchFamily="34" charset="0"/>
              <a:buChar char="•"/>
            </a:pPr>
            <a:r>
              <a:rPr lang="it-IT" sz="1300" dirty="0" smtClean="0"/>
              <a:t>Ucciso da un poliziotto all’autogrill di Badia al Pino (presso l’autostrada A1)</a:t>
            </a:r>
          </a:p>
          <a:p>
            <a:pPr algn="just">
              <a:buFont typeface="Arial" pitchFamily="34" charset="0"/>
              <a:buChar char="•"/>
            </a:pPr>
            <a:r>
              <a:rPr lang="it-IT" sz="1300" dirty="0" smtClean="0"/>
              <a:t>Si trovava nelle vicinanze di una colluttazione tra tifosi juventini e laziali</a:t>
            </a:r>
          </a:p>
          <a:p>
            <a:pPr algn="just">
              <a:buFont typeface="Arial" pitchFamily="34" charset="0"/>
              <a:buChar char="•"/>
            </a:pPr>
            <a:r>
              <a:rPr lang="it-IT" sz="1300" dirty="0" smtClean="0"/>
              <a:t>L’accaduto scatena una serie di sommosse da parte delle tifoserie contro le forze dell’ordine</a:t>
            </a:r>
          </a:p>
        </p:txBody>
      </p:sp>
      <p:sp>
        <p:nvSpPr>
          <p:cNvPr id="5" name="Segnaposto piè di pagina 4"/>
          <p:cNvSpPr>
            <a:spLocks noGrp="1"/>
          </p:cNvSpPr>
          <p:nvPr>
            <p:ph type="ftr" sz="quarter" idx="12"/>
          </p:nvPr>
        </p:nvSpPr>
        <p:spPr/>
        <p:txBody>
          <a:bodyPr/>
          <a:lstStyle/>
          <a:p>
            <a:r>
              <a:rPr lang="it-IT" dirty="0" smtClean="0"/>
              <a:t>Romina </a:t>
            </a:r>
            <a:r>
              <a:rPr lang="it-IT" dirty="0" err="1" smtClean="0"/>
              <a:t>Talebi</a:t>
            </a:r>
            <a:r>
              <a:rPr lang="it-IT" dirty="0" smtClean="0"/>
              <a:t>, Matteo Rampone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1000"/>
                                        <p:tgtEl>
                                          <p:spTgt spid="4">
                                            <p:txEl>
                                              <p:pRg st="0" end="0"/>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egnaposto contenuto 13" descr="Raciti.jpg"/>
          <p:cNvPicPr>
            <a:picLocks noGrp="1" noChangeAspect="1"/>
          </p:cNvPicPr>
          <p:nvPr>
            <p:ph sz="quarter" idx="1"/>
          </p:nvPr>
        </p:nvPicPr>
        <p:blipFill>
          <a:blip r:embed="rId3" cstate="print"/>
          <a:stretch>
            <a:fillRect/>
          </a:stretch>
        </p:blipFill>
        <p:spPr>
          <a:xfrm>
            <a:off x="1023937" y="457200"/>
            <a:ext cx="5114925" cy="5715000"/>
          </a:xfrm>
          <a:prstGeom prst="rect">
            <a:avLst/>
          </a:prstGeom>
          <a:ln>
            <a:noFill/>
          </a:ln>
          <a:effectLst>
            <a:softEdge rad="112500"/>
          </a:effectLst>
        </p:spPr>
      </p:pic>
      <p:sp>
        <p:nvSpPr>
          <p:cNvPr id="12" name="Segnaposto testo 11"/>
          <p:cNvSpPr>
            <a:spLocks noGrp="1"/>
          </p:cNvSpPr>
          <p:nvPr>
            <p:ph type="body" idx="2"/>
          </p:nvPr>
        </p:nvSpPr>
        <p:spPr/>
        <p:txBody>
          <a:bodyPr>
            <a:normAutofit fontScale="85000" lnSpcReduction="10000"/>
          </a:bodyPr>
          <a:lstStyle/>
          <a:p>
            <a:pPr>
              <a:buFont typeface="Arial" pitchFamily="34" charset="0"/>
              <a:buChar char="•"/>
            </a:pPr>
            <a:r>
              <a:rPr lang="it-IT" dirty="0" smtClean="0"/>
              <a:t>Filippo </a:t>
            </a:r>
            <a:r>
              <a:rPr lang="it-IT" dirty="0" err="1" smtClean="0"/>
              <a:t>Raciti</a:t>
            </a:r>
            <a:r>
              <a:rPr lang="it-IT" dirty="0" smtClean="0"/>
              <a:t> (ispettore capo del reparto mobile della questura di Catania)</a:t>
            </a:r>
          </a:p>
          <a:p>
            <a:pPr>
              <a:buFont typeface="Arial" pitchFamily="34" charset="0"/>
              <a:buChar char="•"/>
            </a:pPr>
            <a:r>
              <a:rPr lang="it-IT" dirty="0" smtClean="0"/>
              <a:t>Prendeva parte alla scorta dei pullman di tifosi del Palermo</a:t>
            </a:r>
          </a:p>
          <a:p>
            <a:pPr>
              <a:buFont typeface="Arial" pitchFamily="34" charset="0"/>
              <a:buChar char="•"/>
            </a:pPr>
            <a:r>
              <a:rPr lang="it-IT" dirty="0" smtClean="0"/>
              <a:t>Morte causata da trauma epatico</a:t>
            </a:r>
          </a:p>
          <a:p>
            <a:pPr>
              <a:buFont typeface="Arial" pitchFamily="34" charset="0"/>
              <a:buChar char="•"/>
            </a:pPr>
            <a:r>
              <a:rPr lang="it-IT" dirty="0" smtClean="0"/>
              <a:t>La sua morte accende il dibattito sulla messa a norma degli stadi</a:t>
            </a:r>
            <a:endParaRPr lang="it-IT" dirty="0"/>
          </a:p>
        </p:txBody>
      </p:sp>
      <p:sp>
        <p:nvSpPr>
          <p:cNvPr id="10" name="Titolo 9"/>
          <p:cNvSpPr>
            <a:spLocks noGrp="1"/>
          </p:cNvSpPr>
          <p:nvPr>
            <p:ph type="title"/>
          </p:nvPr>
        </p:nvSpPr>
        <p:spPr/>
        <p:txBody>
          <a:bodyPr/>
          <a:lstStyle/>
          <a:p>
            <a:r>
              <a:rPr lang="it-IT" dirty="0" smtClean="0">
                <a:solidFill>
                  <a:schemeClr val="accent2">
                    <a:lumMod val="60000"/>
                    <a:lumOff val="40000"/>
                  </a:schemeClr>
                </a:solidFill>
              </a:rPr>
              <a:t>IL CASO RACITI</a:t>
            </a:r>
            <a:endParaRPr lang="it-IT" dirty="0">
              <a:solidFill>
                <a:schemeClr val="accent2">
                  <a:lumMod val="60000"/>
                  <a:lumOff val="40000"/>
                </a:schemeClr>
              </a:solidFill>
            </a:endParaRPr>
          </a:p>
        </p:txBody>
      </p:sp>
      <p:sp>
        <p:nvSpPr>
          <p:cNvPr id="5" name="Segnaposto piè di pagina 4"/>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fade">
                                      <p:cBhvr>
                                        <p:cTn id="15" dur="1000"/>
                                        <p:tgtEl>
                                          <p:spTgt spid="12">
                                            <p:txEl>
                                              <p:pRg st="0" end="0"/>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Effect transition="in" filter="fade">
                                      <p:cBhvr>
                                        <p:cTn id="19" dur="1000"/>
                                        <p:tgtEl>
                                          <p:spTgt spid="12">
                                            <p:txEl>
                                              <p:pRg st="1" end="1"/>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fade">
                                      <p:cBhvr>
                                        <p:cTn id="23" dur="1000"/>
                                        <p:tgtEl>
                                          <p:spTgt spid="12">
                                            <p:txEl>
                                              <p:pRg st="2" end="2"/>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fade">
                                      <p:cBhvr>
                                        <p:cTn id="27" dur="10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chor="ctr">
            <a:normAutofit fontScale="92500"/>
          </a:bodyPr>
          <a:lstStyle/>
          <a:p>
            <a:pPr indent="274320">
              <a:lnSpc>
                <a:spcPct val="110000"/>
              </a:lnSpc>
              <a:buNone/>
            </a:pPr>
            <a:r>
              <a:rPr lang="it-IT" dirty="0" smtClean="0"/>
              <a:t>Fino al 2007 le problematiche causate dalle tifoserie organizzate avevano portato a una sempre maggiore militarizzazione degli stadi che non aveva fatto altro se non aggravare la situazione. Le forze dell'ordine fino ad allora si erano imposte all'interno delle manifestazioni sportive e, come già detto, finirono per essere identificate con la figura del "cattivo". La legalità venne vista come un ostacolo negli anni antecedenti al 2007 e ciò non è assolutamente accettabile perché, citando il professor D. Campanelli, la percezione della legalità pregiudica l'istruzione alla legalità stessa.</a:t>
            </a:r>
          </a:p>
          <a:p>
            <a:pPr>
              <a:buNone/>
            </a:pPr>
            <a:endParaRPr lang="it-IT" dirty="0"/>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Conclusione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a:off x="1943708" y="5229200"/>
            <a:ext cx="5256584" cy="1358515"/>
          </a:xfrm>
        </p:spPr>
        <p:txBody>
          <a:bodyPr/>
          <a:lstStyle/>
          <a:p>
            <a:pPr algn="ctr"/>
            <a:r>
              <a:rPr lang="it-IT" sz="2800" dirty="0" smtClean="0"/>
              <a:t>Romina </a:t>
            </a:r>
            <a:r>
              <a:rPr lang="it-IT" sz="2800" dirty="0" err="1" smtClean="0"/>
              <a:t>Talebi</a:t>
            </a:r>
            <a:r>
              <a:rPr lang="it-IT" sz="2800" dirty="0" smtClean="0"/>
              <a:t>, Matteo Rampone</a:t>
            </a:r>
            <a:endParaRPr lang="it-IT" sz="2800" dirty="0"/>
          </a:p>
        </p:txBody>
      </p:sp>
      <p:sp>
        <p:nvSpPr>
          <p:cNvPr id="3" name="Titolo 2"/>
          <p:cNvSpPr>
            <a:spLocks noGrp="1"/>
          </p:cNvSpPr>
          <p:nvPr>
            <p:ph type="title"/>
          </p:nvPr>
        </p:nvSpPr>
        <p:spPr>
          <a:xfrm>
            <a:off x="609600" y="2743200"/>
            <a:ext cx="7924800" cy="1371600"/>
          </a:xfrm>
        </p:spPr>
        <p:txBody>
          <a:bodyPr/>
          <a:lstStyle/>
          <a:p>
            <a:pPr algn="ctr"/>
            <a:r>
              <a:rPr lang="it-IT" dirty="0" smtClean="0"/>
              <a:t>Grazie per l’attenzione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p:cNvSpPr>
            <a:spLocks noGrp="1"/>
          </p:cNvSpPr>
          <p:nvPr>
            <p:ph type="subTitle" idx="1"/>
          </p:nvPr>
        </p:nvSpPr>
        <p:spPr/>
        <p:txBody>
          <a:bodyPr/>
          <a:lstStyle/>
          <a:p>
            <a:r>
              <a:rPr lang="it-IT" dirty="0" smtClean="0"/>
              <a:t>Spiegazione dei provvedimenti per la sicurezza negli stadi</a:t>
            </a:r>
            <a:endParaRPr lang="it-IT" dirty="0"/>
          </a:p>
        </p:txBody>
      </p:sp>
      <p:sp>
        <p:nvSpPr>
          <p:cNvPr id="3" name="Titolo 2"/>
          <p:cNvSpPr>
            <a:spLocks noGrp="1"/>
          </p:cNvSpPr>
          <p:nvPr>
            <p:ph type="ctrTitle"/>
          </p:nvPr>
        </p:nvSpPr>
        <p:spPr/>
        <p:txBody>
          <a:bodyPr/>
          <a:lstStyle/>
          <a:p>
            <a:r>
              <a:rPr lang="it-IT" dirty="0" smtClean="0"/>
              <a:t>La psicologia degli ultrà</a:t>
            </a:r>
            <a:endParaRPr lang="it-IT" dirty="0"/>
          </a:p>
        </p:txBody>
      </p:sp>
      <p:sp>
        <p:nvSpPr>
          <p:cNvPr id="4" name="Segnaposto piè di pagina 3"/>
          <p:cNvSpPr>
            <a:spLocks noGrp="1"/>
          </p:cNvSpPr>
          <p:nvPr>
            <p:ph type="ftr" sz="quarter" idx="12"/>
          </p:nvPr>
        </p:nvSpPr>
        <p:spPr/>
        <p:txBody>
          <a:bodyPr/>
          <a:lstStyle/>
          <a:p>
            <a:r>
              <a:rPr lang="it-IT" dirty="0" smtClean="0"/>
              <a:t>Romina </a:t>
            </a:r>
            <a:r>
              <a:rPr lang="it-IT" dirty="0" err="1" smtClean="0"/>
              <a:t>Talebi</a:t>
            </a:r>
            <a:r>
              <a:rPr lang="it-IT" dirty="0" smtClean="0"/>
              <a:t>, Matteo Rampone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chor="ctr"/>
          <a:lstStyle/>
          <a:p>
            <a:pPr indent="274320" algn="just">
              <a:buNone/>
            </a:pPr>
            <a:r>
              <a:rPr lang="it-IT" dirty="0" smtClean="0"/>
              <a:t>Allo stadio i tifosi possono:</a:t>
            </a:r>
          </a:p>
          <a:p>
            <a:pPr indent="274320" algn="just"/>
            <a:r>
              <a:rPr lang="it-IT" dirty="0" smtClean="0"/>
              <a:t>Guardare il campo</a:t>
            </a:r>
          </a:p>
          <a:p>
            <a:pPr indent="274320" algn="just"/>
            <a:r>
              <a:rPr lang="it-IT" dirty="0" smtClean="0"/>
              <a:t>Guardare la curva</a:t>
            </a:r>
          </a:p>
          <a:p>
            <a:pPr indent="274320" algn="just">
              <a:buNone/>
            </a:pPr>
            <a:r>
              <a:rPr lang="it-IT" dirty="0" smtClean="0"/>
              <a:t>I tifosi che “Guardano la curva” vengono chiamati ultrà. L’ultrà non si schiera a favore della propria squadra del cuore, bensì si schiera contro tutto ciò che non è la sua squadra del cuore.</a:t>
            </a:r>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Le tifoserie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chor="ctr">
            <a:normAutofit/>
          </a:bodyPr>
          <a:lstStyle/>
          <a:p>
            <a:pPr indent="274320" algn="just">
              <a:buNone/>
            </a:pPr>
            <a:r>
              <a:rPr lang="it-IT" dirty="0" smtClean="0"/>
              <a:t>Per capire la psicologia di questi individui bisogna analizzare la psicologia della folla in sé.</a:t>
            </a:r>
          </a:p>
          <a:p>
            <a:pPr indent="274320" algn="just"/>
            <a:r>
              <a:rPr lang="it-IT" dirty="0" smtClean="0"/>
              <a:t>La folla si muove in modo unito, seguendo le indicazioni di coloro che hanno la maggiore influenza</a:t>
            </a:r>
          </a:p>
          <a:p>
            <a:pPr indent="274320" algn="just"/>
            <a:r>
              <a:rPr lang="it-IT" dirty="0" smtClean="0"/>
              <a:t>in una folla si cerca una propria identità e si cerca una affiliazione con le persone circostanti</a:t>
            </a:r>
          </a:p>
          <a:p>
            <a:pPr indent="274320" algn="just"/>
            <a:r>
              <a:rPr lang="it-IT" dirty="0" smtClean="0"/>
              <a:t>Le folle ultras sono caratterizzate da una grande eccitazione da parte degli individui che ne fanno parte</a:t>
            </a:r>
          </a:p>
          <a:p>
            <a:pPr indent="274320" algn="just">
              <a:buNone/>
            </a:pPr>
            <a:r>
              <a:rPr lang="it-IT" dirty="0" smtClean="0"/>
              <a:t>Unendo questi tre fattori si arriva alla spiegazione razionale delle azioni ultrà.</a:t>
            </a:r>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La psicologia degli ultrà</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chor="ctr">
            <a:normAutofit/>
          </a:bodyPr>
          <a:lstStyle/>
          <a:p>
            <a:pPr indent="274320" algn="just">
              <a:buNone/>
            </a:pPr>
            <a:r>
              <a:rPr lang="it-IT" sz="2400" dirty="0" smtClean="0"/>
              <a:t>La figura della forza dell'ordine incide molto sui comportamenti delle folle, può portare alla calma generale come al caos più totale.</a:t>
            </a:r>
          </a:p>
          <a:p>
            <a:pPr indent="274320" algn="just">
              <a:buNone/>
            </a:pPr>
            <a:r>
              <a:rPr lang="it-IT" sz="2400" dirty="0" smtClean="0"/>
              <a:t>La figura della forza dell’ordine agli occhi dell’ultrà è un ostacolo, un muro che divide le tifoserie e che, molto spesso, si schiera con i tifosi “sbagliati”.</a:t>
            </a:r>
            <a:endParaRPr lang="it-IT" sz="2400" dirty="0"/>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La figura della forza dell’ordine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20000"/>
          </a:bodyPr>
          <a:lstStyle/>
          <a:p>
            <a:pPr indent="274320" algn="just">
              <a:lnSpc>
                <a:spcPct val="110000"/>
              </a:lnSpc>
              <a:buNone/>
            </a:pPr>
            <a:r>
              <a:rPr lang="it-IT" dirty="0" smtClean="0"/>
              <a:t>Per evitare scontri tra le tifoserie e tra tifoserie organizzate e forze dell’ordine si è intrapresa la strada della normalizzazione degli stadi, secondo il pensiero che se la militarizzazione degli stadi porta solo a tensioni e scontri allora una “normalizzazione” porterebbe a un clima migliore all’interno della struttura.</a:t>
            </a:r>
          </a:p>
          <a:p>
            <a:pPr indent="274320" algn="just">
              <a:lnSpc>
                <a:spcPct val="110000"/>
              </a:lnSpc>
              <a:buNone/>
            </a:pPr>
            <a:r>
              <a:rPr lang="it-IT" dirty="0" smtClean="0"/>
              <a:t>I provvedimenti presi dal 2007 furono:</a:t>
            </a:r>
          </a:p>
          <a:p>
            <a:pPr lvl="0" indent="274320" algn="just">
              <a:lnSpc>
                <a:spcPct val="110000"/>
              </a:lnSpc>
            </a:pPr>
            <a:r>
              <a:rPr lang="it-IT" dirty="0" smtClean="0"/>
              <a:t>La normalizzazione degli stadi</a:t>
            </a:r>
          </a:p>
          <a:p>
            <a:pPr lvl="0" indent="274320" algn="just">
              <a:lnSpc>
                <a:spcPct val="110000"/>
              </a:lnSpc>
            </a:pPr>
            <a:r>
              <a:rPr lang="it-IT" dirty="0" smtClean="0"/>
              <a:t>Gli impianti sportivi vengono rimodernati per conferire maggiore sicurezza</a:t>
            </a:r>
          </a:p>
          <a:p>
            <a:pPr lvl="0" indent="274320" algn="just">
              <a:lnSpc>
                <a:spcPct val="110000"/>
              </a:lnSpc>
            </a:pPr>
            <a:r>
              <a:rPr lang="it-IT" dirty="0" smtClean="0"/>
              <a:t>Viene stimolata la partnership </a:t>
            </a:r>
            <a:r>
              <a:rPr lang="it-IT" dirty="0" err="1" smtClean="0"/>
              <a:t>pubblico-privato</a:t>
            </a:r>
            <a:r>
              <a:rPr lang="it-IT" dirty="0" smtClean="0"/>
              <a:t> (steward)</a:t>
            </a:r>
          </a:p>
          <a:p>
            <a:pPr lvl="0" indent="274320" algn="just">
              <a:lnSpc>
                <a:spcPct val="110000"/>
              </a:lnSpc>
            </a:pPr>
            <a:r>
              <a:rPr lang="it-IT" dirty="0" smtClean="0"/>
              <a:t>Viene adeguato il sistema sanzionatorio con l’inserimento del DASPO</a:t>
            </a:r>
          </a:p>
          <a:p>
            <a:pPr indent="274320" algn="just">
              <a:lnSpc>
                <a:spcPct val="110000"/>
              </a:lnSpc>
            </a:pPr>
            <a:r>
              <a:rPr lang="it-IT" dirty="0" smtClean="0"/>
              <a:t>Viene introdotta la possibilità di arresto in flagranza differita</a:t>
            </a:r>
          </a:p>
          <a:p>
            <a:pPr indent="274320" algn="just">
              <a:lnSpc>
                <a:spcPct val="110000"/>
              </a:lnSpc>
              <a:buNone/>
            </a:pPr>
            <a:endParaRPr lang="it-IT" dirty="0"/>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La risoluzione dei problemi</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1000"/>
                                        <p:tgtEl>
                                          <p:spTgt spid="2">
                                            <p:txEl>
                                              <p:pRg st="5" end="5"/>
                                            </p:txEl>
                                          </p:spTgt>
                                        </p:tgtEl>
                                      </p:cBhvr>
                                    </p:animEffect>
                                  </p:childTnLst>
                                </p:cTn>
                              </p:par>
                            </p:childTnLst>
                          </p:cTn>
                        </p:par>
                        <p:par>
                          <p:cTn id="32" fill="hold">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chor="ctr"/>
          <a:lstStyle/>
          <a:p>
            <a:pPr algn="just">
              <a:buNone/>
            </a:pPr>
            <a:r>
              <a:rPr lang="it-IT" sz="2400" dirty="0" smtClean="0"/>
              <a:t>Il DASPO è una misura sanzionatoria che vieta a un soggetto di partecipare a determinate manifestazioni sportive. </a:t>
            </a:r>
            <a:br>
              <a:rPr lang="it-IT" sz="2400" dirty="0" smtClean="0"/>
            </a:br>
            <a:r>
              <a:rPr lang="it-IT" sz="2400" dirty="0" smtClean="0"/>
              <a:t>Il DASPO può essere internazionale e diviene applicabile al raggiungimento dell'età di 14 anni.</a:t>
            </a:r>
          </a:p>
          <a:p>
            <a:pPr algn="just">
              <a:buNone/>
            </a:pPr>
            <a:endParaRPr lang="it-IT" dirty="0"/>
          </a:p>
        </p:txBody>
      </p:sp>
      <p:sp>
        <p:nvSpPr>
          <p:cNvPr id="3" name="Segnaposto piè di pagina 2"/>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4" name="Titolo 3"/>
          <p:cNvSpPr>
            <a:spLocks noGrp="1"/>
          </p:cNvSpPr>
          <p:nvPr>
            <p:ph type="title"/>
          </p:nvPr>
        </p:nvSpPr>
        <p:spPr/>
        <p:txBody>
          <a:bodyPr/>
          <a:lstStyle/>
          <a:p>
            <a:pPr algn="ctr"/>
            <a:r>
              <a:rPr lang="it-IT" dirty="0" smtClean="0"/>
              <a:t>Il DASPO</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r>
              <a:rPr lang="it-IT" dirty="0" smtClean="0"/>
              <a:t>I casi di Gabriele </a:t>
            </a:r>
            <a:r>
              <a:rPr lang="it-IT" dirty="0" err="1" smtClean="0"/>
              <a:t>Sandri</a:t>
            </a:r>
            <a:r>
              <a:rPr lang="it-IT" dirty="0" smtClean="0"/>
              <a:t> e di Filippo </a:t>
            </a:r>
            <a:r>
              <a:rPr lang="it-IT" dirty="0" err="1" smtClean="0"/>
              <a:t>Raciti</a:t>
            </a:r>
            <a:endParaRPr lang="it-IT" dirty="0"/>
          </a:p>
        </p:txBody>
      </p:sp>
      <p:sp>
        <p:nvSpPr>
          <p:cNvPr id="2" name="Titolo 1"/>
          <p:cNvSpPr>
            <a:spLocks noGrp="1"/>
          </p:cNvSpPr>
          <p:nvPr>
            <p:ph type="ctrTitle"/>
          </p:nvPr>
        </p:nvSpPr>
        <p:spPr/>
        <p:txBody>
          <a:bodyPr/>
          <a:lstStyle/>
          <a:p>
            <a:r>
              <a:rPr lang="it-IT" dirty="0" smtClean="0"/>
              <a:t>Casi di violenza negli stadi</a:t>
            </a:r>
            <a:endParaRPr lang="it-IT" dirty="0"/>
          </a:p>
        </p:txBody>
      </p:sp>
      <p:sp>
        <p:nvSpPr>
          <p:cNvPr id="4" name="Segnaposto piè di pagina 3"/>
          <p:cNvSpPr>
            <a:spLocks noGrp="1"/>
          </p:cNvSpPr>
          <p:nvPr>
            <p:ph type="ftr" sz="quarter" idx="12"/>
          </p:nvPr>
        </p:nvSpPr>
        <p:spPr/>
        <p:txBody>
          <a:bodyPr/>
          <a:lstStyle/>
          <a:p>
            <a:r>
              <a:rPr lang="it-IT" dirty="0" smtClean="0"/>
              <a:t>Romina </a:t>
            </a:r>
            <a:r>
              <a:rPr lang="it-IT" dirty="0" err="1" smtClean="0"/>
              <a:t>Talebi</a:t>
            </a:r>
            <a:r>
              <a:rPr lang="it-IT" dirty="0" smtClean="0"/>
              <a:t>, Matteo Rampone</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14282" y="1882808"/>
            <a:ext cx="8534182" cy="4066472"/>
          </a:xfrm>
        </p:spPr>
        <p:txBody>
          <a:bodyPr numCol="1" anchor="ctr">
            <a:normAutofit fontScale="85000" lnSpcReduction="20000"/>
          </a:bodyPr>
          <a:lstStyle/>
          <a:p>
            <a:pPr indent="384048" algn="just">
              <a:lnSpc>
                <a:spcPct val="120000"/>
              </a:lnSpc>
              <a:spcBef>
                <a:spcPts val="0"/>
              </a:spcBef>
              <a:buNone/>
            </a:pPr>
            <a:r>
              <a:rPr lang="it-IT" dirty="0" smtClean="0">
                <a:latin typeface="Adobe Devanagari" pitchFamily="18" charset="0"/>
                <a:cs typeface="Adobe Devanagari" pitchFamily="18" charset="0"/>
              </a:rPr>
              <a:t>La violenza negli stadi è un fenomeno ricorrente nelle domeniche calcistiche del nostro Paese. Il calcio, che dovrebbe essere uno spettacolo, è spesso oggetto di cronaca per gli scontri tra tifosi prima della partita che si cimentano in atti vandalici. La polizia che, cercando di sopprimere gli scontri, viene attaccata il più delle volte è costretta anch'essa a controbattere l’attacco per difendersi. Spesso queste guerriglie che si vengono a creare fuori dallo stadio oltre a causare parecchi danni alla zona in cui si verificano finiscono col causare numerosi feriti ed anche vittime talvolta innocenti.</a:t>
            </a:r>
          </a:p>
        </p:txBody>
      </p:sp>
      <p:sp>
        <p:nvSpPr>
          <p:cNvPr id="4" name="Segnaposto piè di pagina 3"/>
          <p:cNvSpPr>
            <a:spLocks noGrp="1"/>
          </p:cNvSpPr>
          <p:nvPr>
            <p:ph type="ftr" sz="quarter" idx="16"/>
          </p:nvPr>
        </p:nvSpPr>
        <p:spPr/>
        <p:txBody>
          <a:bodyPr/>
          <a:lstStyle/>
          <a:p>
            <a:r>
              <a:rPr lang="it-IT" dirty="0" smtClean="0"/>
              <a:t>Romina </a:t>
            </a:r>
            <a:r>
              <a:rPr lang="it-IT" dirty="0" err="1" smtClean="0"/>
              <a:t>Talebi</a:t>
            </a:r>
            <a:r>
              <a:rPr lang="it-IT" dirty="0" smtClean="0"/>
              <a:t>, Matteo Rampone</a:t>
            </a:r>
            <a:endParaRPr lang="it-IT" dirty="0"/>
          </a:p>
        </p:txBody>
      </p:sp>
      <p:sp>
        <p:nvSpPr>
          <p:cNvPr id="3" name="Titolo 2"/>
          <p:cNvSpPr>
            <a:spLocks noGrp="1"/>
          </p:cNvSpPr>
          <p:nvPr>
            <p:ph type="title"/>
          </p:nvPr>
        </p:nvSpPr>
        <p:spPr/>
        <p:txBody>
          <a:bodyPr/>
          <a:lstStyle/>
          <a:p>
            <a:pPr algn="ctr"/>
            <a:r>
              <a:rPr lang="it-IT" dirty="0" smtClean="0"/>
              <a:t>La violenza negli stadi</a:t>
            </a:r>
            <a:endParaRPr lang="it-IT" dirty="0"/>
          </a:p>
        </p:txBody>
      </p:sp>
    </p:spTree>
  </p:cSld>
  <p:clrMapOvr>
    <a:masterClrMapping/>
  </p:clrMapOvr>
  <p:transition advClick="0" advTm="1200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124</TotalTime>
  <Words>700</Words>
  <Application>Microsoft Office PowerPoint</Application>
  <PresentationFormat>Presentazione su schermo (4:3)</PresentationFormat>
  <Paragraphs>65</Paragraphs>
  <Slides>13</Slides>
  <Notes>2</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Carta</vt:lpstr>
      <vt:lpstr>Gli Stadi</vt:lpstr>
      <vt:lpstr>La psicologia degli ultrà</vt:lpstr>
      <vt:lpstr>Le tifoserie</vt:lpstr>
      <vt:lpstr>La psicologia degli ultrà</vt:lpstr>
      <vt:lpstr>La figura della forza dell’ordine</vt:lpstr>
      <vt:lpstr>La risoluzione dei problemi</vt:lpstr>
      <vt:lpstr>Il DASPO</vt:lpstr>
      <vt:lpstr>Casi di violenza negli stadi</vt:lpstr>
      <vt:lpstr>La violenza negli stadi</vt:lpstr>
      <vt:lpstr>LA TRAGEDIA DELL’ 11 NOVEMBRE 2007</vt:lpstr>
      <vt:lpstr>IL CASO RACITI</vt:lpstr>
      <vt:lpstr>Conclusione</vt:lpstr>
      <vt:lpstr>Grazie per l’attenzione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Matteo Rampone</dc:creator>
  <cp:lastModifiedBy>Rossana</cp:lastModifiedBy>
  <cp:revision>14</cp:revision>
  <dcterms:created xsi:type="dcterms:W3CDTF">2017-01-29T09:27:35Z</dcterms:created>
  <dcterms:modified xsi:type="dcterms:W3CDTF">2017-02-03T13:06:40Z</dcterms:modified>
</cp:coreProperties>
</file>