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2378E-C815-4CFD-921F-6CCF99162317}" type="datetimeFigureOut">
              <a:rPr lang="it-IT" smtClean="0"/>
              <a:pPr/>
              <a:t>19/02/2017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05721-B3E0-4F27-A57A-B8F289C74B5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E4563-C7A1-4CC9-A990-ED4B86A2B47C}" type="datetime1">
              <a:rPr lang="it-IT" smtClean="0"/>
              <a:pPr/>
              <a:t>19/02/2017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8C751E-307F-4724-917D-9A890BAEC3D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6F9E-5214-4340-82EA-712858DD6725}" type="datetime1">
              <a:rPr lang="it-IT" smtClean="0"/>
              <a:pPr/>
              <a:t>19/02/2017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F8C751E-307F-4724-917D-9A890BAEC3D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529C-C933-4062-9205-A9181BB26DD4}" type="datetime1">
              <a:rPr lang="it-IT" smtClean="0"/>
              <a:pPr/>
              <a:t>19/02/2017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A754D-9C0B-4CFC-B7E8-E176D50BAD65}" type="datetime1">
              <a:rPr lang="it-IT" smtClean="0"/>
              <a:pPr/>
              <a:t>19/02/2017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F8C751E-307F-4724-917D-9A890BAEC3D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6553-E00A-4D7E-93A0-DD69B2643B7D}" type="datetime1">
              <a:rPr lang="it-IT" smtClean="0"/>
              <a:pPr/>
              <a:t>19/02/2017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8C751E-307F-4724-917D-9A890BAEC3D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25962E1-C434-46F3-9599-51BB70CB39DB}" type="datetime1">
              <a:rPr lang="it-IT" smtClean="0"/>
              <a:pPr/>
              <a:t>19/02/2017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D8BA-02E5-46CD-8E33-E2467A0BA7F5}" type="datetime1">
              <a:rPr lang="it-IT" smtClean="0"/>
              <a:pPr/>
              <a:t>19/02/2017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F8C751E-307F-4724-917D-9A890BAEC3D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083FE-004B-4DA8-B3B1-80959E5D4915}" type="datetime1">
              <a:rPr lang="it-IT" smtClean="0"/>
              <a:pPr/>
              <a:t>19/02/2017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F8C751E-307F-4724-917D-9A890BAEC3D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AB6DE-3F42-4AC5-BD60-74829D500316}" type="datetime1">
              <a:rPr lang="it-IT" smtClean="0"/>
              <a:pPr/>
              <a:t>19/02/2017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8C751E-307F-4724-917D-9A890BAEC3D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8C751E-307F-4724-917D-9A890BAEC3D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C399-38D9-4F7B-93E8-B6662E33E15B}" type="datetime1">
              <a:rPr lang="it-IT" smtClean="0"/>
              <a:pPr/>
              <a:t>19/02/2017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F8C751E-307F-4724-917D-9A890BAEC3D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86FAC4C-271C-4BA2-89D1-74980BA0DC59}" type="datetime1">
              <a:rPr lang="it-IT" smtClean="0"/>
              <a:pPr/>
              <a:t>19/02/2017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B8559D7-6791-4FF8-A111-8DAF5B0ACD14}" type="datetime1">
              <a:rPr lang="it-IT" smtClean="0"/>
              <a:pPr/>
              <a:t>19/02/2017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it-IT" dirty="0" smtClean="0"/>
              <a:t>Matteo Rampone, Romina </a:t>
            </a:r>
            <a:r>
              <a:rPr lang="it-IT" dirty="0" err="1" smtClean="0"/>
              <a:t>Talebi</a:t>
            </a:r>
            <a:endParaRPr lang="it-IT" dirty="0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8C751E-307F-4724-917D-9A890BAEC3D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Un lavoro per il progetto CIRGIS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Matteo Rampone, Romina </a:t>
            </a:r>
            <a:r>
              <a:rPr lang="it-IT" dirty="0" err="1" smtClean="0"/>
              <a:t>Talebi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Bullismo e Cyber-Bullismo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Mediazione Penale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Con il termine mediazione penale si intende l'atto per cui le 2 parti (vittima e bullo) in presenza di un terzo individuo neutrale svolgono una mediazione. La comunicazione tra le 2 parti permette alla vittima di esprimere i propri pensieri al bullo e al bullo di analizzare la situazione della vittima, con la speranza che capisca di aver sbagliato.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Cyber-Bullismo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10" name="Segnaposto contenuto 9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Una forma di bullismo che utilizza </a:t>
            </a:r>
            <a:r>
              <a:rPr lang="it-IT" dirty="0" err="1" smtClean="0"/>
              <a:t>smartphone</a:t>
            </a:r>
            <a:r>
              <a:rPr lang="it-IT" dirty="0" smtClean="0"/>
              <a:t> e internet per aggredire e umiliare chi ne è vittima. Il luogo virtuale in cui il </a:t>
            </a:r>
            <a:r>
              <a:rPr lang="it-IT" dirty="0" err="1" smtClean="0"/>
              <a:t>cyberbullo</a:t>
            </a:r>
            <a:r>
              <a:rPr lang="it-IT" dirty="0" smtClean="0"/>
              <a:t> ama agire è il più delle volte un social network, su cui pubblica foto denigratorie o crea gruppi contro la sua vittima.</a:t>
            </a:r>
          </a:p>
          <a:p>
            <a:pPr>
              <a:buNone/>
            </a:pPr>
            <a:r>
              <a:rPr lang="it-IT" dirty="0" smtClean="0"/>
              <a:t>Per la maggior parte di ragazzi e ragazze,  il </a:t>
            </a:r>
            <a:r>
              <a:rPr lang="it-IT" dirty="0" err="1" smtClean="0"/>
              <a:t>cyberbullismo</a:t>
            </a:r>
            <a:r>
              <a:rPr lang="it-IT" dirty="0" smtClean="0"/>
              <a:t> è dovuto a dinamiche che riguardano un intero gruppo, attraverso forme di influenza sociale.</a:t>
            </a:r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Perché la vittima viene attaccata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Per l’aspetto fisico, la timidezza, l’orientamento sessuale o l’essere stranieri. È sufficiente essere in un qualsiasi modo “diversi” per attirare l’attenzione del </a:t>
            </a:r>
            <a:r>
              <a:rPr lang="it-IT" dirty="0" err="1" smtClean="0"/>
              <a:t>cyberbullo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Anche l’essere molto carine o la disabilità possono funzionare da molla apparente per scatenare un </a:t>
            </a:r>
            <a:r>
              <a:rPr lang="it-IT" dirty="0" err="1" smtClean="0"/>
              <a:t>cyberbullo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paura del Cyber-Bullismo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Nella percezione che ne hanno ragazzi e ragazze, le conseguenze che derivano dall’essere vittima di </a:t>
            </a:r>
            <a:r>
              <a:rPr lang="it-IT" dirty="0" err="1" smtClean="0"/>
              <a:t>cyberbullismo</a:t>
            </a:r>
            <a:r>
              <a:rPr lang="it-IT" dirty="0" smtClean="0"/>
              <a:t> sono drammatiche: compromette il rendimento scolastico, spinge a isolarsi dagli altri, porta alla depressione o ad atti di autolesionismo, ci si rifiuta di andare a scuola o fare sport, non si vuole più uscire da casa né vedere gli amici, ci si chiude in sé stesso e non ci si confida più con nessuno.</a:t>
            </a:r>
          </a:p>
          <a:p>
            <a:pPr>
              <a:buNone/>
            </a:pPr>
            <a:r>
              <a:rPr lang="it-IT" dirty="0" smtClean="0"/>
              <a:t>Gli episodi di </a:t>
            </a:r>
            <a:r>
              <a:rPr lang="it-IT" dirty="0" err="1" smtClean="0"/>
              <a:t>cyberbullismo</a:t>
            </a:r>
            <a:r>
              <a:rPr lang="it-IT" dirty="0" smtClean="0"/>
              <a:t> sono molto più dolorosi di quelli reali, perché potrebbero avvenire continuamente, in ogni ora del giorno e della notte.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fare secondo gli adolescenti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 anchor="ctr">
            <a:normAutofit/>
          </a:bodyPr>
          <a:lstStyle/>
          <a:p>
            <a:pPr>
              <a:buNone/>
            </a:pPr>
            <a:r>
              <a:rPr lang="it-IT" dirty="0" smtClean="0"/>
              <a:t>Rivolgersi agli adulti, i genitori in primis. Chiedere ai gestori delle piattaforme social e ai gestori telefonici adeguate contromisure, fare attività di informazione, sensibilizzazione e prevenzione che coinvolgano scuola, istituzioni, aziende e genitori.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Bullismo Femminile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È una forma di bullismo in cui ragazze aggrediscono ragazze senza ricorrere ai pugni, ma ad esempio prendendole sistematicamente in giro e isolandole dagli altri. È un modo spesso molto sottile e invisibile a chi guarda dall’esterno, ma devastante per la vittima.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Cause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pPr lvl="0"/>
            <a:r>
              <a:rPr lang="it-IT" dirty="0" smtClean="0"/>
              <a:t>Accrescere il proprio prestigio tra i pari;</a:t>
            </a:r>
          </a:p>
          <a:p>
            <a:pPr lvl="0"/>
            <a:r>
              <a:rPr lang="it-IT" dirty="0" smtClean="0"/>
              <a:t>Essere più popolari e avere maggiore potere sugli altri;</a:t>
            </a:r>
          </a:p>
          <a:p>
            <a:pPr lvl="0"/>
            <a:r>
              <a:rPr lang="it-IT" dirty="0" smtClean="0"/>
              <a:t>Salvaguardare o migliorare la propria posizione sociale.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Conseguenze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Le conseguenze sono atroci. La vittima sente di essere sola al mondo, e che merita di ritrovarsi in questa </a:t>
            </a:r>
            <a:r>
              <a:rPr lang="it-IT" dirty="0" err="1" smtClean="0"/>
              <a:t>sitazione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A lungo andare, le vittime perdono autostima, soffrono d’ansia e di problemi somatici o sono depresse, sviluppano un’avversione per la scuola e si inventano mille motivi per non andarci, evitando così la vittimizzazione</a:t>
            </a:r>
          </a:p>
          <a:p>
            <a:pPr>
              <a:buNone/>
            </a:pPr>
            <a:r>
              <a:rPr lang="it-IT" dirty="0" smtClean="0"/>
              <a:t>Nei casi più gravi di bullismo femminile le cose vanno in modo ancora più drammatico e le conseguenze diventano letali.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segni della vittima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Segni che una ragazza è vittima di bullismo:</a:t>
            </a:r>
          </a:p>
          <a:p>
            <a:pPr lvl="0"/>
            <a:r>
              <a:rPr lang="it-IT" dirty="0" smtClean="0"/>
              <a:t>Non vuole più andare a scuola e studia meno;</a:t>
            </a:r>
          </a:p>
          <a:p>
            <a:pPr lvl="0"/>
            <a:r>
              <a:rPr lang="it-IT" dirty="0" smtClean="0"/>
              <a:t>Non esce più da casa;</a:t>
            </a:r>
          </a:p>
          <a:p>
            <a:pPr lvl="0"/>
            <a:r>
              <a:rPr lang="it-IT" dirty="0" smtClean="0"/>
              <a:t>Non è invitata a uscire, alle feste etc.;</a:t>
            </a:r>
          </a:p>
          <a:p>
            <a:pPr lvl="0"/>
            <a:r>
              <a:rPr lang="it-IT" dirty="0" smtClean="0"/>
              <a:t>Si veste in modo diverso da prima;</a:t>
            </a:r>
          </a:p>
          <a:p>
            <a:pPr lvl="0"/>
            <a:r>
              <a:rPr lang="it-IT" dirty="0" smtClean="0"/>
              <a:t>Fa fatica ad addormentarsi;</a:t>
            </a:r>
          </a:p>
          <a:p>
            <a:pPr lvl="0"/>
            <a:r>
              <a:rPr lang="it-IT" dirty="0" smtClean="0"/>
              <a:t>Cambia abitudini alimentari;</a:t>
            </a:r>
          </a:p>
          <a:p>
            <a:pPr lvl="0"/>
            <a:r>
              <a:rPr lang="it-IT" dirty="0" smtClean="0"/>
              <a:t>È depressa o preoccupata.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fare per aiutare la vittima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La prima cosa da fare è rompere il muro del silenzio sull’argomento. Fare domande generali su cosa si fa a scuola, come sono i compagni, etc. per avere un feedback dalla vittima. Sostenere la vittima e non criticarla perché debole o incapace di difendersi.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Descrizione generale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Il bullismo </a:t>
            </a:r>
            <a:r>
              <a:rPr lang="it-IT" dirty="0" smtClean="0"/>
              <a:t>può essere descritto secondo le seguenti caratteristiche generali:</a:t>
            </a:r>
          </a:p>
          <a:p>
            <a:pPr lvl="0"/>
            <a:r>
              <a:rPr lang="it-IT" dirty="0" smtClean="0"/>
              <a:t>Intenzionalità nell’offendere</a:t>
            </a:r>
            <a:r>
              <a:rPr lang="it-IT" dirty="0" smtClean="0"/>
              <a:t>, danneggiare o far del male ad un'altra persona;</a:t>
            </a:r>
          </a:p>
          <a:p>
            <a:pPr lvl="0"/>
            <a:r>
              <a:rPr lang="it-IT" dirty="0" smtClean="0"/>
              <a:t>Gli atti </a:t>
            </a:r>
            <a:r>
              <a:rPr lang="it-IT" dirty="0" smtClean="0"/>
              <a:t>sono solitamente ripetuti nel tempo con certa frequenza;</a:t>
            </a:r>
          </a:p>
          <a:p>
            <a:pPr lvl="0"/>
            <a:r>
              <a:rPr lang="it-IT" dirty="0" smtClean="0"/>
              <a:t>Disuguaglianza</a:t>
            </a:r>
            <a:r>
              <a:rPr lang="it-IT" dirty="0" smtClean="0"/>
              <a:t> tra bullo e vittima sul piano di forza e potere;</a:t>
            </a:r>
          </a:p>
          <a:p>
            <a:pPr lvl="0"/>
            <a:r>
              <a:rPr lang="it-IT" dirty="0" smtClean="0"/>
              <a:t>Mancanza di </a:t>
            </a:r>
            <a:r>
              <a:rPr lang="it-IT" dirty="0" smtClean="0"/>
              <a:t>sostegno della vittima;</a:t>
            </a:r>
          </a:p>
          <a:p>
            <a:pPr lvl="0"/>
            <a:r>
              <a:rPr lang="it-IT" dirty="0" smtClean="0"/>
              <a:t>Danno per </a:t>
            </a:r>
            <a:r>
              <a:rPr lang="it-IT" dirty="0" smtClean="0"/>
              <a:t>l'autostima della vittima che induce ad un considerevole disinvestimento dalla scuola e ad un progressivo isolamento.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Sitografia</a:t>
            </a:r>
            <a:r>
              <a:rPr lang="it-IT" dirty="0" smtClean="0"/>
              <a:t> all’interno della relazione scritta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Grazie per l’attenzione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testo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it-IT" dirty="0"/>
              <a:t>Diretta</a:t>
            </a:r>
          </a:p>
        </p:txBody>
      </p:sp>
      <p:sp>
        <p:nvSpPr>
          <p:cNvPr id="11" name="Segnaposto testo 10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FFFFFF"/>
                </a:solidFill>
              </a:rPr>
              <a:t>Indiretta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2"/>
          </p:nvPr>
        </p:nvSpPr>
        <p:spPr/>
        <p:txBody>
          <a:bodyPr anchor="ctr"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Si distingue a sua volta in:</a:t>
            </a:r>
          </a:p>
          <a:p>
            <a:r>
              <a:rPr lang="it-IT" dirty="0" smtClean="0"/>
              <a:t>Fisica: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Picchiare;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Prendere a calci e a pugni,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Spingere;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Appropriarsi o rovinare gli oggetti degli altri.</a:t>
            </a:r>
          </a:p>
          <a:p>
            <a:r>
              <a:rPr lang="it-IT" dirty="0" smtClean="0"/>
              <a:t>Verbale: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Minacciare;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Insultare;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Offendere;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esprimere pensieri razzisti;</a:t>
            </a:r>
          </a:p>
          <a:p>
            <a:pPr lvl="1"/>
            <a:r>
              <a:rPr lang="it-IT" dirty="0" smtClean="0">
                <a:solidFill>
                  <a:schemeClr val="tx1"/>
                </a:solidFill>
              </a:rPr>
              <a:t>estorcere denaro e beni materiali.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sz="quarter" idx="4"/>
          </p:nvPr>
        </p:nvSpPr>
        <p:spPr/>
        <p:txBody>
          <a:bodyPr anchor="ctr">
            <a:normAutofit/>
          </a:bodyPr>
          <a:lstStyle/>
          <a:p>
            <a:pPr marL="108000" indent="0">
              <a:lnSpc>
                <a:spcPct val="120000"/>
              </a:lnSpc>
              <a:buNone/>
            </a:pPr>
            <a:r>
              <a:rPr lang="it-IT" sz="2000" dirty="0" smtClean="0"/>
              <a:t>Episodi che mirano deliberatamente all'esclusione dal gruppo dei coetanei, all'isolamento e alla diffusione di pettegolezzi e calunnie per conto della vittima.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Manifestazione diretta o indiretta?</a:t>
            </a:r>
            <a:endParaRPr lang="it-IT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Non è vero che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it-IT" dirty="0" smtClean="0"/>
              <a:t>I comportamenti </a:t>
            </a:r>
            <a:r>
              <a:rPr lang="it-IT" dirty="0" smtClean="0"/>
              <a:t>da bullo rientrano nella normale crescita di un bambino o di un adolescente;</a:t>
            </a:r>
          </a:p>
          <a:p>
            <a:pPr lvl="0"/>
            <a:r>
              <a:rPr lang="it-IT" dirty="0" smtClean="0"/>
              <a:t>Il bullo </a:t>
            </a:r>
            <a:r>
              <a:rPr lang="it-IT" dirty="0" smtClean="0"/>
              <a:t>è un ragazzo insicuro, ansioso o con una bassa autostima. In realtà chi si comporta da bullo ha un'autostima al di sopra della media dei suoi coetanei;</a:t>
            </a:r>
          </a:p>
          <a:p>
            <a:pPr lvl="0"/>
            <a:r>
              <a:rPr lang="it-IT" dirty="0" smtClean="0"/>
              <a:t>La vittima deve imparare a difendersi da sola. e' necessario un sostegno da parte degli altri;</a:t>
            </a:r>
          </a:p>
          <a:p>
            <a:pPr lvl="0"/>
            <a:r>
              <a:rPr lang="it-IT" dirty="0" smtClean="0"/>
              <a:t>I comportamenti </a:t>
            </a:r>
            <a:r>
              <a:rPr lang="it-IT" dirty="0" smtClean="0"/>
              <a:t>da bulli riguardano solo zone periferiche delle grandi città o appartenenti a classi disagiate o meno abbienti;</a:t>
            </a:r>
          </a:p>
          <a:p>
            <a:pPr lvl="0"/>
            <a:r>
              <a:rPr lang="it-IT" dirty="0" smtClean="0"/>
              <a:t>Il bullismo </a:t>
            </a:r>
            <a:r>
              <a:rPr lang="it-IT" dirty="0" smtClean="0"/>
              <a:t>è un problema dell'ambiente scolastico;</a:t>
            </a:r>
          </a:p>
          <a:p>
            <a:pPr lvl="0"/>
            <a:r>
              <a:rPr lang="it-IT" dirty="0" smtClean="0"/>
              <a:t>Stare alla </a:t>
            </a:r>
            <a:r>
              <a:rPr lang="it-IT" dirty="0" smtClean="0"/>
              <a:t>larga da certa gente è l'unico modo per non avere problemi. “Fare lo struzzo" cioè far finta di non vedere quando un compagno viene preso da mira dai bulli di turno non è la cosa giusta da fare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Bulli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I bulli si distinguono in dominanti e gregari.</a:t>
            </a:r>
          </a:p>
          <a:p>
            <a:r>
              <a:rPr lang="it-IT" dirty="0" smtClean="0"/>
              <a:t>Il bullo dominante è più forte della media dei coetanei, ha un forte bisogno di potere, dominio e autoaffermazione, è impulsivo e ha difficoltà a rispettare le regole. Ha una scarsa consapevolezza delle conseguenze delle proprie azioni e non mostra mai sensi di colpa per gli esiti delle prepotenze. È popolare soprattutto tra i più piccoli che lo considerato un modello di potere e di forza.</a:t>
            </a:r>
          </a:p>
          <a:p>
            <a:r>
              <a:rPr lang="it-IT" dirty="0" smtClean="0"/>
              <a:t>I bulli gregari costituiscono un gruppetto di due o tre persone che assumono il ruolo di sobillatori o seguaci del bullo dominante.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vittime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/>
              <a:t>Le vittime rientrano in due categorie: passiva/sottomessa e provocatrice. </a:t>
            </a:r>
          </a:p>
          <a:p>
            <a:r>
              <a:rPr lang="it-IT" sz="2400" dirty="0" smtClean="0"/>
              <a:t>La vittima passiva/sottomessa è un soggetto debole, tendenzialmente isolato e incapace di difendersi. Mostra spesso ansia e insicurezza. Non parla con nessuno delle sofferenze e dei torti subiti e tende ad </a:t>
            </a:r>
            <a:r>
              <a:rPr lang="it-IT" sz="2400" dirty="0" err="1" smtClean="0"/>
              <a:t>autocolpevolizzarsi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La vittima provocatrice contrattacca le azioni aggressive dell'altro anche se in maniera poco efficace. Assume comportamenti e atteggiamenti che causano tensione nei compagni in generale e a volte anche negli adulti provocando delle reazioni negative a proprio danno.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Spettatori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it-IT" dirty="0" smtClean="0"/>
              <a:t>Si tratta di bambini e ragazzi che assistono alle prevaricazioni o ne sono a conoscenza e che con il loro comportamento possono favorire o frenare il dilagare del fenomeno.</a:t>
            </a:r>
            <a:br>
              <a:rPr lang="it-IT" dirty="0" smtClean="0"/>
            </a:br>
            <a:r>
              <a:rPr lang="it-IT" dirty="0" smtClean="0"/>
              <a:t>È importante fare notare inoltre come gli interventi di prevenzione del fenomeno di bullismo siano più mirati a coloro che vedono il fatto da un punto di vista esterno che alla vittima e al bullo.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it-IT" dirty="0" smtClean="0"/>
              <a:t>2° Superiore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it-IT" dirty="0" smtClean="0"/>
              <a:t>5° elementare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pic>
        <p:nvPicPr>
          <p:cNvPr id="9" name="Segnaposto contenuto 8" descr="gr2"/>
          <p:cNvPicPr>
            <a:picLocks noGrp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01625" y="2898722"/>
            <a:ext cx="4041775" cy="296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Segnaposto contenuto 9" descr="gr1"/>
          <p:cNvPicPr>
            <a:picLocks noGrp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800600" y="2901474"/>
            <a:ext cx="4038600" cy="2961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Dati Invalsi Sul Bullismo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it-IT" dirty="0" smtClean="0"/>
              <a:t>Per </a:t>
            </a:r>
            <a:r>
              <a:rPr lang="it-IT" dirty="0"/>
              <a:t>l</a:t>
            </a:r>
            <a:r>
              <a:rPr lang="it-IT" dirty="0" smtClean="0"/>
              <a:t>a vittima</a:t>
            </a:r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it-IT" dirty="0" smtClean="0"/>
              <a:t>Per il bullo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Matteo Rampone, Romina Talebi</a:t>
            </a:r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it-IT" dirty="0" smtClean="0"/>
              <a:t>Attività che portano al risollevarsi della propria autostima</a:t>
            </a:r>
          </a:p>
          <a:p>
            <a:r>
              <a:rPr lang="it-IT" dirty="0" smtClean="0"/>
              <a:t>Attività che portano allo sfogo di ciò che si è subito con uno psicologo</a:t>
            </a:r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 smtClean="0"/>
              <a:t>Attività socialmente utili (volontariato, ecc.)</a:t>
            </a:r>
          </a:p>
          <a:p>
            <a:r>
              <a:rPr lang="it-IT" dirty="0" smtClean="0"/>
              <a:t>Attività che portano il bullo ad ammettere i propri errori e a diventare difensore delle vittime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C751E-307F-4724-917D-9A890BAEC3D6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riabilitazione 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114</TotalTime>
  <Words>676</Words>
  <Application>Microsoft Office PowerPoint</Application>
  <PresentationFormat>Presentazione su schermo (4:3)</PresentationFormat>
  <Paragraphs>128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Città</vt:lpstr>
      <vt:lpstr>Bullismo e Cyber-Bullismo</vt:lpstr>
      <vt:lpstr>Descrizione generale</vt:lpstr>
      <vt:lpstr>Manifestazione diretta o indiretta?</vt:lpstr>
      <vt:lpstr>Non è vero che</vt:lpstr>
      <vt:lpstr>I Bulli</vt:lpstr>
      <vt:lpstr>Le vittime</vt:lpstr>
      <vt:lpstr>Gli Spettatori</vt:lpstr>
      <vt:lpstr>Dati Invalsi Sul Bullismo</vt:lpstr>
      <vt:lpstr>La riabilitazione </vt:lpstr>
      <vt:lpstr>La Mediazione Penale</vt:lpstr>
      <vt:lpstr>Il Cyber-Bullismo</vt:lpstr>
      <vt:lpstr>Perché la vittima viene attaccata</vt:lpstr>
      <vt:lpstr>La paura del Cyber-Bullismo</vt:lpstr>
      <vt:lpstr>Cosa fare secondo gli adolescenti</vt:lpstr>
      <vt:lpstr>Il Bullismo Femminile</vt:lpstr>
      <vt:lpstr>Le Cause</vt:lpstr>
      <vt:lpstr>Le Conseguenze</vt:lpstr>
      <vt:lpstr>I segni della vittima</vt:lpstr>
      <vt:lpstr>Cosa fare per aiutare la vittima</vt:lpstr>
      <vt:lpstr>Grazie per l’attenzione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Bullismo e Cyber-Bullismo</dc:title>
  <dc:creator>Matteo Rampone</dc:creator>
  <cp:lastModifiedBy>Matteo Rampone</cp:lastModifiedBy>
  <cp:revision>13</cp:revision>
  <dcterms:created xsi:type="dcterms:W3CDTF">2017-02-19T19:49:08Z</dcterms:created>
  <dcterms:modified xsi:type="dcterms:W3CDTF">2017-02-19T22:04:47Z</dcterms:modified>
</cp:coreProperties>
</file>